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8" r:id="rId4"/>
    <p:sldId id="269" r:id="rId5"/>
    <p:sldId id="270" r:id="rId6"/>
    <p:sldId id="271" r:id="rId7"/>
    <p:sldId id="275" r:id="rId8"/>
    <p:sldId id="272" r:id="rId9"/>
    <p:sldId id="273" r:id="rId10"/>
    <p:sldId id="274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09A8-E28F-4FAF-A54E-AAC4F4F303E4}" type="datetimeFigureOut">
              <a:rPr lang="it-IT" smtClean="0"/>
              <a:t>24/03/2026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13F-4724-42A5-BBEE-F6FA9A171B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A20B57F-7AFC-4968-ABAA-8FF27396386A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5FE-7577-41AA-99E1-02B7217E62E4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F5D-5E90-41BC-B521-C4070418F4E9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5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C54E-7F6F-415F-880E-E554A1FA65CC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3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E0CC-1448-4BA0-A68E-38BD50612662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86A-26A5-4880-95C6-C1EDCA6C2EC9}" type="datetime1">
              <a:rPr lang="it-IT" smtClean="0"/>
              <a:t>24/03/2026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2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20-3E1B-48A1-82E3-189F2E216668}" type="datetime1">
              <a:rPr lang="it-IT" smtClean="0"/>
              <a:t>24/03/2026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E3F4-F5DE-4F6B-B83A-BCF8EE8AEA99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BAA-A8F6-44E4-BF01-AD16678F5502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4532-D6A5-461A-BBE6-BC054266A174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4185-9723-44F6-A931-2DD233558F2F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0C94-0D53-456C-8139-208BC11AF57E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5B47-C7DE-469D-A096-2FE4E2180D0E}" type="datetime1">
              <a:rPr lang="it-IT" smtClean="0"/>
              <a:t>24/03/2026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AD8B-08B2-4E56-8B23-362DA0FDBB35}" type="datetime1">
              <a:rPr lang="it-IT" smtClean="0"/>
              <a:t>24/03/2026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2988-FFAA-4DEC-A439-208C6D467E51}" type="datetime1">
              <a:rPr lang="it-IT" smtClean="0"/>
              <a:t>24/03/2026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C6F-85BB-495F-8AA0-EF58A8A17E3D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B7DF-2C4E-4F5B-95E4-F69A526E84DF}" type="datetime1">
              <a:rPr lang="it-IT" smtClean="0"/>
              <a:t>24/03/2026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F77F-6E14-4A1A-847A-C462EA44B6B2}" type="datetime1">
              <a:rPr lang="it-IT" smtClean="0"/>
              <a:t>24/03/2026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B04-027F-41AD-8FC3-7A7275A2A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78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online.it/news/internet-in-italia-i-dati-e-le-statistiche-2024-2025-sulluso-dove-si-naviga-i-social-e-cosa-si-fa-online_n76674.html" TargetMode="External"/><Relationship Id="rId2" Type="http://schemas.openxmlformats.org/officeDocument/2006/relationships/hyperlink" Target="https://www.agi.it/cronaca/news/2025-07-03/report-agcom-italiani-internet-dati-32166415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digital-strategy.ec.europa.eu/it/factpages/italy-2025-digital-decade-country-report" TargetMode="External"/><Relationship Id="rId4" Type="http://schemas.openxmlformats.org/officeDocument/2006/relationships/hyperlink" Target="https://datareportal.com/reports/digital-2025-ital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comune.bolzano.bz.it/Vivere-il-comune/Guide/Come-consultare-un-verbale-di-violazione-multe-sulla-piattaforma-SEND" TargetMode="External"/><Relationship Id="rId4" Type="http://schemas.openxmlformats.org/officeDocument/2006/relationships/hyperlink" Target="https://notifichedigitali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comune.bolzano.bz.it/Servizi/pagoPA-R-Sportello-di-tesorer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92643-D7AC-345D-78EE-E34F8C5E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99B3D-97D6-199D-D58A-AE02B974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165" y="2459200"/>
            <a:ext cx="8599441" cy="1404619"/>
          </a:xfrm>
        </p:spPr>
        <p:txBody>
          <a:bodyPr>
            <a:normAutofit/>
          </a:bodyPr>
          <a:lstStyle/>
          <a:p>
            <a:pPr algn="l"/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Dati, digitale, futuro:</a:t>
            </a:r>
            <a:b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il PNRR ICT che lascia il segno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6E02AF-BEFC-9F15-773F-D5D057640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221599"/>
            <a:ext cx="5095954" cy="33033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1900C103-16E4-3B16-10CA-2324052FB24D}"/>
              </a:ext>
            </a:extLst>
          </p:cNvPr>
          <p:cNvSpPr txBox="1">
            <a:spLocks/>
          </p:cNvSpPr>
          <p:nvPr/>
        </p:nvSpPr>
        <p:spPr>
          <a:xfrm>
            <a:off x="10239553" y="5104758"/>
            <a:ext cx="1872185" cy="33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400" dirty="0"/>
              <a:t>25 marzo 2026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6F6E88-6EA7-110D-3DE3-2D7D5562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03" y="423098"/>
            <a:ext cx="30861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88816E-770B-750A-B4B5-A40FD6A1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7"/>
            <a:ext cx="2457450" cy="11700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539D1BD-BEFD-B1A4-C3EE-18DD843B3D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3757" b="46032"/>
          <a:stretch>
            <a:fillRect/>
          </a:stretch>
        </p:blipFill>
        <p:spPr>
          <a:xfrm>
            <a:off x="0" y="4295851"/>
            <a:ext cx="12192000" cy="256214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4E21CD-FCC6-19E8-64DC-8657342E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5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9360-783E-510A-94BA-6F3C804AA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C1DFF1A-7635-E80D-3EFF-270D8E38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B0293C-4625-524F-0776-21FF4403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BC18C6-CC8E-FB58-88AA-5C410B19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DB6A0B-6262-3FA6-6851-F331ACA67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631902"/>
          </a:xfrm>
        </p:spPr>
        <p:txBody>
          <a:bodyPr>
            <a:noAutofit/>
          </a:bodyPr>
          <a:lstStyle/>
          <a:p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Riepilogo progetti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CE60C53-1FFF-8063-AEBF-98A3367A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39340"/>
              </p:ext>
            </p:extLst>
          </p:nvPr>
        </p:nvGraphicFramePr>
        <p:xfrm>
          <a:off x="1946336" y="976264"/>
          <a:ext cx="9693214" cy="53113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89976">
                  <a:extLst>
                    <a:ext uri="{9D8B030D-6E8A-4147-A177-3AD203B41FA5}">
                      <a16:colId xmlns:a16="http://schemas.microsoft.com/office/drawing/2014/main" val="2301342917"/>
                    </a:ext>
                  </a:extLst>
                </a:gridCol>
                <a:gridCol w="3916788">
                  <a:extLst>
                    <a:ext uri="{9D8B030D-6E8A-4147-A177-3AD203B41FA5}">
                      <a16:colId xmlns:a16="http://schemas.microsoft.com/office/drawing/2014/main" val="408133596"/>
                    </a:ext>
                  </a:extLst>
                </a:gridCol>
                <a:gridCol w="1123290">
                  <a:extLst>
                    <a:ext uri="{9D8B030D-6E8A-4147-A177-3AD203B41FA5}">
                      <a16:colId xmlns:a16="http://schemas.microsoft.com/office/drawing/2014/main" val="13158488"/>
                    </a:ext>
                  </a:extLst>
                </a:gridCol>
                <a:gridCol w="1244473">
                  <a:extLst>
                    <a:ext uri="{9D8B030D-6E8A-4147-A177-3AD203B41FA5}">
                      <a16:colId xmlns:a16="http://schemas.microsoft.com/office/drawing/2014/main" val="2853860078"/>
                    </a:ext>
                  </a:extLst>
                </a:gridCol>
                <a:gridCol w="1718687">
                  <a:extLst>
                    <a:ext uri="{9D8B030D-6E8A-4147-A177-3AD203B41FA5}">
                      <a16:colId xmlns:a16="http://schemas.microsoft.com/office/drawing/2014/main" val="3890966358"/>
                    </a:ext>
                  </a:extLst>
                </a:gridCol>
              </a:tblGrid>
              <a:tr h="2829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PROGETTO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MISURA - BANDO PNRR</a:t>
                      </a:r>
                      <a:b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CUP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AVVIO PROGETTO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CONCLUSIONE PROGETTO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FINANZIAMENTO PNRR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2455629"/>
                  </a:ext>
                </a:extLst>
              </a:tr>
              <a:tr h="5658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Migrazione cloud nel       PSN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1.2 - Abilitazione al cloud per le PA locali - Comuni - Aprile 2022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I51C22CC000970001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29/06/2022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08/01/2026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822.474,00 €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298712"/>
                  </a:ext>
                </a:extLst>
              </a:tr>
              <a:tr h="4243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Sito web comunale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1.4.1 - Esperienza del cittadino - Comuni - Settembre 2022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I51F22003520006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28/09/2022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03/02/2026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162.545,00 €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032470"/>
                  </a:ext>
                </a:extLst>
              </a:tr>
              <a:tr h="4243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1.4.5 - Notifiche Digitali - Comuni - Settembre 2022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I51F2200379006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18/10/2022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10/10/2023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69.000,00 €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777039"/>
                  </a:ext>
                </a:extLst>
              </a:tr>
              <a:tr h="5658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PDND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1.3.1 - Piattaforma Digitale Nazionale Dati - Comuni - Ottobre 2022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I51F22007230001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03/02/2023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18/01/2024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203.435,00 €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017454"/>
                  </a:ext>
                </a:extLst>
              </a:tr>
              <a:tr h="5658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PagoPA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1.4.3 - Adozione piattaforma PagoPA - Comuni - Settembre 2022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I51F23000260006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22/03/2023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01/12/2023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35.711,00 €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350476"/>
                  </a:ext>
                </a:extLst>
              </a:tr>
              <a:tr h="5658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ANNCSU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1.3.1 - Piattaforma Digitale Nazionale Dati - ANNCSU Comuni - Maggio 2025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I51J25001720006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09/07/2025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02/02/2026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18.990,54 €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6196443"/>
                  </a:ext>
                </a:extLst>
              </a:tr>
              <a:tr h="8487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ANPR - ANSC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0" marT="0" marB="3600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1.4.4  - Estensione dell'utilizzo dell'Anagrafe Nazionale Digitale (ANPR) - Adesione allo Stato Civile digitale (ANSC) -  Comuni - luglio 2025</a:t>
                      </a:r>
                    </a:p>
                    <a:p>
                      <a:pPr algn="l" fontAlgn="ctr">
                        <a:buNone/>
                      </a:pPr>
                      <a:b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I51F25000890006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18/07/2025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08/01/2026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19.642,00 €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2993424"/>
                  </a:ext>
                </a:extLst>
              </a:tr>
              <a:tr h="271565">
                <a:tc gridSpan="4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TOTALE FINANZIATO  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1.331.797,54 €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2158614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D586B-04E6-6BE2-1E0D-8517C7DD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300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3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D6C7B-F6E5-9C26-2D22-6696C6D4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41" y="802106"/>
            <a:ext cx="3856037" cy="1639884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ALCUNI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E0EC9-6F80-95CB-D0D9-BDA15AAFC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74" y="168443"/>
            <a:ext cx="6218735" cy="6481010"/>
          </a:xfrm>
        </p:spPr>
        <p:txBody>
          <a:bodyPr>
            <a:noAutofit/>
          </a:bodyPr>
          <a:lstStyle/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90%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della popolazione italiana è connessa a Internet (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Il 90% degli italiani va su Internet tutti i giorni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- report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AGCom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italiani-internet) - Media nei Paesi dell’Unione Europea è pari al 95%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Oltre 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97%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degli utenti italiani accede a Internet tramite dispositivi mobili, soprattutto smartphone [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businessonline.it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55%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della popolazione utilizza servizi bancari online (Digital Banking Experience Report 2025 - media europea 70%)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55,1%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della popolazione ha interagito online con la PA (rilevazione Eurostat febbraio/2025)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Risultano attive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82,2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milioni di connessioni mobili, pari al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139%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della popolazione (più SIM a persona). [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datareportal.com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La copertura FTTP (fibra fino all’abitazione) ha raggiunto 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70,7%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, allineata alla media UE. [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digital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-st....europa.eu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B2A8A4-F59A-89B3-4823-96380B63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840" y="2514180"/>
            <a:ext cx="3856037" cy="3541714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L’Italia digitale al 31/12/2025: un Paese molto più connesso di quanto immaginiamo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BDBF8C-14DC-9A04-0C3F-ED4A46C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595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0840CA-4684-00FC-672B-60D0F509B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16" y="6490943"/>
            <a:ext cx="372497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719F-E7BF-64A5-BD27-8CC3EA54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CBA67-CE69-0796-4663-EA6DA3AA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41" y="802106"/>
            <a:ext cx="3856037" cy="1639884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ALTO ADIGE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2FE1BC-1498-C4B2-C049-59C30A9A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74" y="168443"/>
            <a:ext cx="6218735" cy="6481010"/>
          </a:xfrm>
        </p:spPr>
        <p:txBody>
          <a:bodyPr>
            <a:noAutofit/>
          </a:bodyPr>
          <a:lstStyle/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93%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delle famiglie altoatesine con almeno un componente tra i 16 e i 74 anni ha accesso ad Internet da casa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89%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delle persone utilizza Internet ogni giorno, in linea con il valore nazionale pari all’89%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63%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delle persone dichiara di aver utilizzato servizi bancari online negli ultimi tre mesi</a:t>
            </a:r>
          </a:p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50%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della popolazione altoatesina afferma di aver usato Internet negli ultimi 12 mesi per interagire con la P.A.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356DC5-7E45-83EC-B03D-0F8732756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840" y="2514180"/>
            <a:ext cx="3856037" cy="3541714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Report ufficiale ASTAT “Popolazione altoatesina e ICT – 2025 (popolazione tra i 16 e i 74 anni)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94A844-F9B8-DC25-84DE-194357A0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595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E2D1F0-451C-0C2B-39AC-29C4135D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6" y="6490943"/>
            <a:ext cx="372497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0316-27A1-49D3-0CD2-87E5C18F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6B2B9AD-49EA-4BE1-4176-99A2E3FD8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9260ED-8B76-96E5-C7C7-1F9B9E25B8DB}"/>
              </a:ext>
            </a:extLst>
          </p:cNvPr>
          <p:cNvSpPr txBox="1">
            <a:spLocks/>
          </p:cNvSpPr>
          <p:nvPr/>
        </p:nvSpPr>
        <p:spPr>
          <a:xfrm>
            <a:off x="1838954" y="1016003"/>
            <a:ext cx="10353046" cy="1642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Presentati al Dipartimento per la Trasformazione Digitale 7 progetti della misura M1C1 riguardante la digitalizzazione delle PA locali: finanziamento complessivo di </a:t>
            </a:r>
            <a:r>
              <a:rPr lang="it-IT" sz="2800" b="1" dirty="0">
                <a:latin typeface="Verdana" panose="020B0604030504040204" pitchFamily="34" charset="0"/>
                <a:ea typeface="Verdana" panose="020B0604030504040204" pitchFamily="34" charset="0"/>
              </a:rPr>
              <a:t>€ 1.331.797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8B86DA4-CFAD-8938-911E-8D8CA3431382}"/>
              </a:ext>
            </a:extLst>
          </p:cNvPr>
          <p:cNvSpPr txBox="1">
            <a:spLocks/>
          </p:cNvSpPr>
          <p:nvPr/>
        </p:nvSpPr>
        <p:spPr>
          <a:xfrm>
            <a:off x="2269584" y="2930634"/>
            <a:ext cx="9312815" cy="3724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Migrazione al cloud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Piattaforma Digitale Nazionale Dati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Notifiche digitali (SEND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Archivio Nazionale Numeri Civici Strade Urbane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Esperienza del cittadino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Archivio Nazionale di Stato Civile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Adozione Pago PA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44DEF6-09E0-9411-89BD-AE23D933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221D39F-1534-5F01-D1C9-54CDD677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54" y="297722"/>
            <a:ext cx="2190017" cy="63190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3F803-66AB-4A90-974B-FF52E2AF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1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19E4E-BF17-AA06-ADC2-8CB87348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AC331A8-5B2E-B106-2ECE-55F129CE90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251599" y="3916943"/>
            <a:ext cx="3883346" cy="23375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3F39DD-335D-2B91-38C1-F21585D8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528415" y="26998"/>
            <a:ext cx="5231405" cy="2323989"/>
          </a:xfrm>
          <a:prstGeom prst="rect">
            <a:avLst/>
          </a:prstGeom>
          <a:effectLst>
            <a:outerShdw blurRad="1181100" dist="50800" dir="5400000" algn="ctr" rotWithShape="0">
              <a:srgbClr val="000000"/>
            </a:outerShdw>
            <a:softEdge rad="482600"/>
          </a:effec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FE6DD86E-A1E6-7B18-B28D-7B592F41B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ED2389-51BD-7D70-3432-A91DBECD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5D00A4-6A77-2E54-E48B-9F4FC9C53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854" y="297722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2E8167-BC10-5F3D-D46B-5669D1B54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929" y="91931"/>
            <a:ext cx="5952379" cy="83151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Migrazione al cloud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9EA324-7BF2-C601-662A-F32E5D6C5F3A}"/>
              </a:ext>
            </a:extLst>
          </p:cNvPr>
          <p:cNvSpPr txBox="1"/>
          <p:nvPr/>
        </p:nvSpPr>
        <p:spPr>
          <a:xfrm>
            <a:off x="1840770" y="1002066"/>
            <a:ext cx="938929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cloud è la nuova casa dei dati pubblici: sicura, moderna e pronta al futuro</a:t>
            </a:r>
          </a:p>
          <a:p>
            <a:pPr algn="l"/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 servizi informatici del Comune in un </a:t>
            </a:r>
            <a:r>
              <a:rPr lang="it-IT" sz="2400" i="1" dirty="0">
                <a:latin typeface="Verdana" panose="020B0604030504040204" pitchFamily="34" charset="0"/>
                <a:ea typeface="Verdana" panose="020B0604030504040204" pitchFamily="34" charset="0"/>
              </a:rPr>
              <a:t>Data Center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più Sicuro: Il Cloud (Misura PNRR 1.2)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669461-5444-72C8-7C61-795BB1A22AB4}"/>
              </a:ext>
            </a:extLst>
          </p:cNvPr>
          <p:cNvSpPr txBox="1"/>
          <p:nvPr/>
        </p:nvSpPr>
        <p:spPr>
          <a:xfrm>
            <a:off x="1840769" y="2880647"/>
            <a:ext cx="938929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Abbiamo trasferito i nostri dati e servizi sulla infrastruttura Cloud certificata del Polo Strategico Nazionale (PSN). </a:t>
            </a:r>
          </a:p>
          <a:p>
            <a:pPr algn="l">
              <a:spcAft>
                <a:spcPts val="600"/>
              </a:spcAft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 dati gestiti sono protetti da attacchi informatici con i più alti standard di sicurezza rispettando i principi di sostenibilità (DNSH)</a:t>
            </a: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€ 822.474,00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D293F1-C175-8A83-1116-4693659D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3588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63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EDE19-C69A-E09C-51CD-4DCAFFFA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5F8A268-F4E6-06B6-4B1F-B18A4241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836093" y="4047650"/>
            <a:ext cx="4271934" cy="28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86C306C-9A9D-0EFE-5A51-71171C2A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6366BE-F3AD-15E6-6007-F3241DCD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ED29E8-372F-C47C-6C9D-881845BC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854" y="297722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C895F15-44C8-55A1-76B9-8650D513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Piattaforma Nazionale Digitale Dati (PDND)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4C3D16-CB9E-E8DC-2D2C-1F81097D0892}"/>
              </a:ext>
            </a:extLst>
          </p:cNvPr>
          <p:cNvSpPr txBox="1"/>
          <p:nvPr/>
        </p:nvSpPr>
        <p:spPr>
          <a:xfrm>
            <a:off x="1878059" y="2810350"/>
            <a:ext cx="93892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 la Piattaforma Digitale Nazionale Dati (PDND) gli Enti Pubblici «parlano» tra loro: l’interscambio dati avviene nel rispetto della privacy e sicurezza informatica.</a:t>
            </a: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Attuazione completamente realizzata dal settore IT comunale</a:t>
            </a: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€ 203.435,00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DDCE62-BEC7-0BD2-00A1-03C740E33606}"/>
              </a:ext>
            </a:extLst>
          </p:cNvPr>
          <p:cNvSpPr txBox="1"/>
          <p:nvPr/>
        </p:nvSpPr>
        <p:spPr>
          <a:xfrm>
            <a:off x="1878059" y="1239098"/>
            <a:ext cx="9679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PDND: il grande ponte digitale che unisce tutti i dati delle PA</a:t>
            </a:r>
          </a:p>
          <a:p>
            <a:pPr algn="l"/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Interoperabilità tra Pubbliche Amministrazioni: la Piattaforma Dati (Misura PNRR 1.3.1)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04BE1B-7503-8E09-4F75-8B9A0538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F83D-0DAB-DF79-1B7F-964787CD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102C35E-B04C-3076-F597-4A81DA7D2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8D9A582-E97E-B35F-87A3-18FF3040F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FAE5A8-3185-C41A-7236-3F228ED7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D748EC-40FA-61C2-C419-E41B7B48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Piattaforma notifiche digitali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B7E0A1-924A-82B5-9C21-2B3E7807104E}"/>
              </a:ext>
            </a:extLst>
          </p:cNvPr>
          <p:cNvSpPr txBox="1"/>
          <p:nvPr/>
        </p:nvSpPr>
        <p:spPr>
          <a:xfrm>
            <a:off x="1878059" y="2383378"/>
            <a:ext cx="93892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Le comunicazioni a valore legale – come atti amministrativi e multe - viaggiano in digitale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Scegliere un domicilio digitale significa eliminare code agli sportelli, ricevere tutto in modo immediato e ridurre i costi di notifica rispetto alle tradizionali raccomandate cartacee</a:t>
            </a: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SEND notifiche digitali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La piattaforma SEND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€ 69.000,00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133872-A98B-53DC-36FF-DBA0D12CB7DC}"/>
              </a:ext>
            </a:extLst>
          </p:cNvPr>
          <p:cNvSpPr txBox="1"/>
          <p:nvPr/>
        </p:nvSpPr>
        <p:spPr>
          <a:xfrm>
            <a:off x="1878059" y="1239098"/>
            <a:ext cx="9679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 SEND sai sempre quando il Comune ti scrive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Notifiche digitali – SEND (Misura PNRR 1.4.5) </a:t>
            </a:r>
          </a:p>
        </p:txBody>
      </p:sp>
      <p:pic>
        <p:nvPicPr>
          <p:cNvPr id="4" name="Immagine 3" descr="Immagine che contiene testo, elettronica, tastiera, Tastiera del computer">
            <a:extLst>
              <a:ext uri="{FF2B5EF4-FFF2-40B4-BE49-F238E27FC236}">
                <a16:creationId xmlns:a16="http://schemas.microsoft.com/office/drawing/2014/main" id="{8588FCA0-166C-E1BC-7BD8-9AD6A73B97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391525" y="4329584"/>
            <a:ext cx="3677630" cy="223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33063A-EB00-56D4-58C1-0EF03084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7928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7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35D7-07FC-A162-A13C-49CB23A9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9E694F4-2B56-4514-6131-72B5B2AA8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4E74F8-D67B-CD9D-DBD5-CEF174F8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C01F8C-28EA-BB6B-CB28-FDCB01FA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A0A049-9B22-C8E2-8748-B2EFF9622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Numeri civici delle strade urbane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81B26F-5409-55E9-EB39-AE736F87ABBA}"/>
              </a:ext>
            </a:extLst>
          </p:cNvPr>
          <p:cNvSpPr txBox="1"/>
          <p:nvPr/>
        </p:nvSpPr>
        <p:spPr>
          <a:xfrm>
            <a:off x="1878059" y="2752991"/>
            <a:ext cx="938929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progetto mette ordine nel caos di vie, vicoli e numeri civici, assicurando che ogni coordinata in Italia sia univoca e certificata: un solo archivio per tutti i Comuni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È indispensabile per: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protezione civile e soccorsi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pianificazione urbana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atti amministrativi</a:t>
            </a: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€ 18.990,54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93512C-7E9A-4BE4-1142-94A71A8A11AA}"/>
              </a:ext>
            </a:extLst>
          </p:cNvPr>
          <p:cNvSpPr txBox="1"/>
          <p:nvPr/>
        </p:nvSpPr>
        <p:spPr>
          <a:xfrm>
            <a:off x="1878059" y="1239098"/>
            <a:ext cx="9679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navigatore ufficiale della PA: non perdiamoci!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Archivio Nazionale dei Numeri Civici delle Strade Urbane (Misura PNRR 1.3.1 - ANNCSU) </a:t>
            </a:r>
          </a:p>
        </p:txBody>
      </p:sp>
      <p:pic>
        <p:nvPicPr>
          <p:cNvPr id="5" name="Immagine 4" descr="Immagine che contiene testo, mappa">
            <a:extLst>
              <a:ext uri="{FF2B5EF4-FFF2-40B4-BE49-F238E27FC236}">
                <a16:creationId xmlns:a16="http://schemas.microsoft.com/office/drawing/2014/main" id="{6B2EBE92-A3AF-A44B-B314-3DFF5D961A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8058150" y="4546701"/>
            <a:ext cx="4025719" cy="228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51887A-E63D-9D0F-7165-E1E14822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11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CB96-63F3-2AF2-CF36-D8D74172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3482794-B358-8DE3-1C4C-B97B84BE6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D27B13-D699-2093-5710-FB58EC39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CB7A3B1-9124-08A2-A814-FAC204272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388BFA-FFE5-9256-4751-6B2FC9D9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058" y="100602"/>
            <a:ext cx="7566006" cy="822848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Sito web comunale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6AF961-1641-8C03-F3C6-7F79337179C0}"/>
              </a:ext>
            </a:extLst>
          </p:cNvPr>
          <p:cNvSpPr txBox="1"/>
          <p:nvPr/>
        </p:nvSpPr>
        <p:spPr>
          <a:xfrm>
            <a:off x="1878058" y="2557483"/>
            <a:ext cx="97805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Abbiamo reso il sito web comunale ancora più intuitivo e semplice da navigare e aderente alle linee guida dell’Agenzia per l’Italia Digitale (AGID)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È molto più di un restyling: sono stati applicati gli standard per una migliore fruizione da parte del cittadino</a:t>
            </a: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€ 162.545,00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57F938-32A6-0BF8-2463-D18B40AC5408}"/>
              </a:ext>
            </a:extLst>
          </p:cNvPr>
          <p:cNvSpPr txBox="1"/>
          <p:nvPr/>
        </p:nvSpPr>
        <p:spPr>
          <a:xfrm>
            <a:off x="1878059" y="923450"/>
            <a:ext cx="9679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Comune in tasca</a:t>
            </a: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Nuovo sito: mobile-first, cittadino-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always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, accessibile a tutti!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L’esperienza del cittadino (Misura PNRR 1.4.1) </a:t>
            </a:r>
          </a:p>
        </p:txBody>
      </p:sp>
      <p:pic>
        <p:nvPicPr>
          <p:cNvPr id="4" name="Immagine 3" descr="Immagine che contiene testo, elettronica, computer, schermata">
            <a:extLst>
              <a:ext uri="{FF2B5EF4-FFF2-40B4-BE49-F238E27FC236}">
                <a16:creationId xmlns:a16="http://schemas.microsoft.com/office/drawing/2014/main" id="{612B0A08-9814-8263-F389-66AAD24AD7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9512342" y="4300517"/>
            <a:ext cx="2687030" cy="248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5A86D7-0399-4588-4554-8E5BA8E7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3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0ED7E-F926-9F67-5EB0-4752E69C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FB2E432-628D-BF4D-04E7-22A8DC69D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7F2CC2-3F01-0754-9835-92E1083C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BA8267-541F-8905-558D-F1B75D4C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009D59-AF05-A1BD-17BA-8EE4B43BB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Archivio Nazionale di Stato Civile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8BC725-37D7-49C5-9E1E-F7CAC90B988B}"/>
              </a:ext>
            </a:extLst>
          </p:cNvPr>
          <p:cNvSpPr txBox="1"/>
          <p:nvPr/>
        </p:nvSpPr>
        <p:spPr>
          <a:xfrm>
            <a:off x="1795763" y="2158278"/>
            <a:ext cx="830288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Siamo passati all’Anagrafe Nazionale (ANPR) e allo Stato Civile digitale (ANSC) con effetti per: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cittadino, che può scaricare certificati di nascita o residenza legalmente validi direttamente da casa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la sicurezza, la Polizia Municipale può consultare i dati in tempo reale, rendendo i controlli sul territorio più rapidi e efficaci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efficienza interna, i servizi abilitati possono verificare online le situazioni anagrafiche  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€ 19.642,00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03A426-CE56-DB9D-F9D1-42520C5D66E0}"/>
              </a:ext>
            </a:extLst>
          </p:cNvPr>
          <p:cNvSpPr txBox="1"/>
          <p:nvPr/>
        </p:nvSpPr>
        <p:spPr>
          <a:xfrm>
            <a:off x="1795763" y="1150915"/>
            <a:ext cx="9679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Certificati in un clic: ANPR – Stato Civile Digitale ANSC 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(Misura PNRR 1.4.4)</a:t>
            </a:r>
          </a:p>
        </p:txBody>
      </p:sp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0BBAC405-1ABE-8B4B-D796-591E75CAD5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464063" y="4867530"/>
            <a:ext cx="2605092" cy="163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48EF50-9268-7612-7B28-A097845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E1A3-D834-EB23-E977-261FE180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32CDA7D-4D42-8806-D04E-9C98AD35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23" y="6340410"/>
            <a:ext cx="3721213" cy="3150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1400" dirty="0"/>
              <a:t>Ripartizione 2 – Programmazione, controllo, sistema informativo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B22D3B-CF3A-B958-8999-0CCA3B8E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98"/>
            <a:ext cx="1647825" cy="784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A09308-86DC-A2EC-AE3A-DA1826CA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38" y="198481"/>
            <a:ext cx="2190017" cy="631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A44A02-DE6E-D02E-C333-CC568906C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36" y="100602"/>
            <a:ext cx="7566006" cy="108794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cap="none" dirty="0">
                <a:latin typeface="Verdana" panose="020B0604030504040204" pitchFamily="34" charset="0"/>
                <a:ea typeface="Verdana" panose="020B0604030504040204" pitchFamily="34" charset="0"/>
              </a:rPr>
              <a:t>PagoPA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E9AF2B-5FEF-6A79-7BA3-3087E6C19211}"/>
              </a:ext>
            </a:extLst>
          </p:cNvPr>
          <p:cNvSpPr txBox="1"/>
          <p:nvPr/>
        </p:nvSpPr>
        <p:spPr>
          <a:xfrm>
            <a:off x="1878059" y="2316369"/>
            <a:ext cx="78850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Attivato da tempo per diversi servizi comunali </a:t>
            </a:r>
          </a:p>
          <a:p>
            <a:pPr algn="l"/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 cittadino può pagare quando vuole, senza errori formali d’importo, con rilascio di ricevuta telematica di pagamento</a:t>
            </a: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hlinkClick r:id="rId4"/>
            </a:endParaRP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PagoPA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Finanziamento PNRR: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€ 35.711,00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E30B90-7BF0-912A-A36C-5D6647E33B9E}"/>
              </a:ext>
            </a:extLst>
          </p:cNvPr>
          <p:cNvSpPr txBox="1"/>
          <p:nvPr/>
        </p:nvSpPr>
        <p:spPr>
          <a:xfrm>
            <a:off x="1878059" y="1239098"/>
            <a:ext cx="9679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Paga come vuoi, dove vuoi: QR Code e via!</a:t>
            </a:r>
          </a:p>
          <a:p>
            <a:pPr algn="l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(Misura PNRR 1.4.3)</a:t>
            </a:r>
          </a:p>
        </p:txBody>
      </p:sp>
      <p:pic>
        <p:nvPicPr>
          <p:cNvPr id="4" name="Immagine 3" descr="Immagine che contiene Carattere, logo, Blu elettri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EFD34E7-036D-1286-0C82-30677E243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941" y="1353824"/>
            <a:ext cx="1484124" cy="968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 descr="Immagine che contiene testo, Cellulare, Dispositivo di comunicazione, Dispositivo portatile per comunicazioni">
            <a:extLst>
              <a:ext uri="{FF2B5EF4-FFF2-40B4-BE49-F238E27FC236}">
                <a16:creationId xmlns:a16="http://schemas.microsoft.com/office/drawing/2014/main" id="{31085CE2-7DBD-7C78-F8B9-C9E935B7F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537" y="4491475"/>
            <a:ext cx="3858822" cy="22548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4C9DC6-5834-F30D-F4F3-9670E42B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520" y="6472883"/>
            <a:ext cx="771089" cy="365125"/>
          </a:xfrm>
        </p:spPr>
        <p:txBody>
          <a:bodyPr/>
          <a:lstStyle/>
          <a:p>
            <a:fld id="{37EEBB04-027F-41AD-8FC3-7A7275A2AADB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4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0</TotalTime>
  <Words>1141</Words>
  <Application>Microsoft Office PowerPoint</Application>
  <PresentationFormat>Widescreen</PresentationFormat>
  <Paragraphs>166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Aptos</vt:lpstr>
      <vt:lpstr>Arial</vt:lpstr>
      <vt:lpstr>Tw Cen MT</vt:lpstr>
      <vt:lpstr>Verdana</vt:lpstr>
      <vt:lpstr>Wingdings</vt:lpstr>
      <vt:lpstr>Circuito</vt:lpstr>
      <vt:lpstr>Dati, digitale, futuro: il PNRR ICT che lascia il segno</vt:lpstr>
      <vt:lpstr>Presentazione standard di PowerPoint</vt:lpstr>
      <vt:lpstr>Migrazione al cloud</vt:lpstr>
      <vt:lpstr>Piattaforma Nazionale Digitale Dati (PDND)</vt:lpstr>
      <vt:lpstr>Piattaforma notifiche digitali</vt:lpstr>
      <vt:lpstr>Numeri civici delle strade urbane</vt:lpstr>
      <vt:lpstr>Sito web comunale</vt:lpstr>
      <vt:lpstr>Archivio Nazionale di Stato Civile</vt:lpstr>
      <vt:lpstr>PagoPA</vt:lpstr>
      <vt:lpstr>Riepilogo progetti</vt:lpstr>
      <vt:lpstr>ALCUNI DATI</vt:lpstr>
      <vt:lpstr>ALTO ADIGE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Massimo Torresani</dc:creator>
  <cp:lastModifiedBy>Maria Luigia Sartori</cp:lastModifiedBy>
  <cp:revision>38</cp:revision>
  <dcterms:created xsi:type="dcterms:W3CDTF">2026-03-06T08:10:00Z</dcterms:created>
  <dcterms:modified xsi:type="dcterms:W3CDTF">2026-03-24T13:30:00Z</dcterms:modified>
</cp:coreProperties>
</file>